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300" r:id="rId1"/>
  </p:sldMasterIdLst>
  <p:notesMasterIdLst>
    <p:notesMasterId r:id="rId14"/>
  </p:notesMasterIdLst>
  <p:sldIdLst>
    <p:sldId id="256" r:id="rId2"/>
    <p:sldId id="268" r:id="rId3"/>
    <p:sldId id="257" r:id="rId4"/>
    <p:sldId id="258" r:id="rId5"/>
    <p:sldId id="259" r:id="rId6"/>
    <p:sldId id="260" r:id="rId7"/>
    <p:sldId id="261" r:id="rId8"/>
    <p:sldId id="262" r:id="rId9"/>
    <p:sldId id="263" r:id="rId10"/>
    <p:sldId id="267" r:id="rId11"/>
    <p:sldId id="266" r:id="rId12"/>
    <p:sldId id="265"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86" d="100"/>
          <a:sy n="86" d="100"/>
        </p:scale>
        <p:origin x="-992"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58854A-1922-8840-97A6-0C179C4E3498}" type="datetimeFigureOut">
              <a:rPr lang="en-US" smtClean="0"/>
              <a:pPr/>
              <a:t>10/7/11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422EBF-E38B-AE4A-86A3-401C31415C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422EBF-E38B-AE4A-86A3-401C31415C74}"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A3DCDF73-85D2-4237-9B32-053DBDB0C312}" type="slidenum">
              <a:rPr kumimoji="0" lang="en-US" smtClean="0"/>
              <a:pPr/>
              <a:t>‹#›</a:t>
            </a:fld>
            <a:endParaRPr kumimoji="0"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0106B4A3-4212-4E39-93DE-E053E8F69C28}" type="datetimeFigureOut">
              <a:rPr lang="en-US" smtClean="0"/>
              <a:pPr/>
              <a:t>10/7/11</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28E280F7-3D80-5443-86D4-742F0118BD01}" type="datetimeFigureOut">
              <a:rPr lang="en-US" smtClean="0"/>
              <a:pPr/>
              <a:t>10/7/11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17FEC9-D33F-A64B-9316-9C1DE94808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280F7-3D80-5443-86D4-742F0118BD01}" type="datetimeFigureOut">
              <a:rPr lang="en-US" smtClean="0"/>
              <a:pPr/>
              <a:t>10/7/11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28E280F7-3D80-5443-86D4-742F0118BD01}" type="datetimeFigureOut">
              <a:rPr lang="en-US" smtClean="0"/>
              <a:pPr/>
              <a:t>10/7/11</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28E280F7-3D80-5443-86D4-742F0118BD01}" type="datetimeFigureOut">
              <a:rPr lang="en-US" smtClean="0"/>
              <a:pPr/>
              <a:t>10/7/11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28E280F7-3D80-5443-86D4-742F0118BD01}" type="datetimeFigureOut">
              <a:rPr lang="en-US" smtClean="0"/>
              <a:pPr/>
              <a:t>10/7/11</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8E280F7-3D80-5443-86D4-742F0118BD01}" type="datetimeFigureOut">
              <a:rPr lang="en-US" smtClean="0"/>
              <a:pPr/>
              <a:t>10/7/11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7FEC9-D33F-A64B-9316-9C1DE94808A4}"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8E280F7-3D80-5443-86D4-742F0118BD01}" type="datetimeFigureOut">
              <a:rPr lang="en-US" smtClean="0"/>
              <a:pPr/>
              <a:t>10/7/11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7FEC9-D33F-A64B-9316-9C1DE94808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8E280F7-3D80-5443-86D4-742F0118BD01}" type="datetimeFigureOut">
              <a:rPr lang="en-US" smtClean="0"/>
              <a:pPr/>
              <a:t>10/7/11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7FEC9-D33F-A64B-9316-9C1DE94808A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85648D-267C-4F54-90B5-C36298A60516}" type="datetimeFigureOut">
              <a:rPr lang="en-US"/>
              <a:pPr/>
              <a:t>10/7/11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8E280F7-3D80-5443-86D4-742F0118BD01}" type="datetimeFigureOut">
              <a:rPr lang="en-US" smtClean="0"/>
              <a:pPr/>
              <a:t>10/7/11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8E280F7-3D80-5443-86D4-742F0118BD01}" type="datetimeFigureOut">
              <a:rPr lang="en-US" smtClean="0"/>
              <a:pPr/>
              <a:t>10/7/11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17FEC9-D33F-A64B-9316-9C1DE94808A4}"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8E280F7-3D80-5443-86D4-742F0118BD01}" type="datetimeFigureOut">
              <a:rPr lang="en-US" smtClean="0"/>
              <a:pPr/>
              <a:t>10/7/11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8E280F7-3D80-5443-86D4-742F0118BD01}" type="datetimeFigureOut">
              <a:rPr lang="en-US" smtClean="0"/>
              <a:pPr/>
              <a:t>10/7/11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28E280F7-3D80-5443-86D4-742F0118BD01}" type="datetimeFigureOut">
              <a:rPr lang="en-US" smtClean="0"/>
              <a:pPr/>
              <a:t>10/7/11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17FEC9-D33F-A64B-9316-9C1DE94808A4}"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8E280F7-3D80-5443-86D4-742F0118BD01}" type="datetimeFigureOut">
              <a:rPr lang="en-US" smtClean="0"/>
              <a:pPr/>
              <a:t>10/7/11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17FEC9-D33F-A64B-9316-9C1DE94808A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28E280F7-3D80-5443-86D4-742F0118BD01}" type="datetimeFigureOut">
              <a:rPr lang="en-US" smtClean="0"/>
              <a:pPr/>
              <a:t>10/7/11</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7517FEC9-D33F-A64B-9316-9C1DE94808A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301" r:id="rId1"/>
    <p:sldLayoutId id="2147484302" r:id="rId2"/>
    <p:sldLayoutId id="2147484303" r:id="rId3"/>
    <p:sldLayoutId id="2147484304" r:id="rId4"/>
    <p:sldLayoutId id="2147484305" r:id="rId5"/>
    <p:sldLayoutId id="2147484306" r:id="rId6"/>
    <p:sldLayoutId id="2147484307" r:id="rId7"/>
    <p:sldLayoutId id="2147484308" r:id="rId8"/>
    <p:sldLayoutId id="2147484309" r:id="rId9"/>
    <p:sldLayoutId id="2147484310" r:id="rId10"/>
    <p:sldLayoutId id="2147484311" r:id="rId11"/>
    <p:sldLayoutId id="2147484312" r:id="rId12"/>
    <p:sldLayoutId id="2147484313" r:id="rId13"/>
    <p:sldLayoutId id="2147484314" r:id="rId14"/>
    <p:sldLayoutId id="2147484315" r:id="rId15"/>
    <p:sldLayoutId id="214748431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u="sng" dirty="0" smtClean="0"/>
              <a:t>Crime Investigation</a:t>
            </a:r>
            <a:endParaRPr lang="en-US" u="sng" dirty="0"/>
          </a:p>
        </p:txBody>
      </p:sp>
      <p:sp>
        <p:nvSpPr>
          <p:cNvPr id="3" name="Subtitle 2"/>
          <p:cNvSpPr>
            <a:spLocks noGrp="1"/>
          </p:cNvSpPr>
          <p:nvPr>
            <p:ph type="subTitle" idx="1"/>
          </p:nvPr>
        </p:nvSpPr>
        <p:spPr>
          <a:xfrm>
            <a:off x="1371600" y="5638799"/>
            <a:ext cx="6400800" cy="647135"/>
          </a:xfrm>
        </p:spPr>
        <p:txBody>
          <a:bodyPr>
            <a:normAutofit fontScale="92500" lnSpcReduction="10000"/>
          </a:bodyPr>
          <a:lstStyle/>
          <a:p>
            <a:r>
              <a:rPr lang="en-US" dirty="0" smtClean="0"/>
              <a:t>Joseph Stanford III</a:t>
            </a:r>
          </a:p>
          <a:p>
            <a:r>
              <a:rPr lang="en-US" dirty="0" smtClean="0"/>
              <a:t>October 11,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Counter-arguments</a:t>
            </a:r>
            <a:r>
              <a:rPr lang="en-US" dirty="0" smtClean="0"/>
              <a:t>:</a:t>
            </a:r>
            <a:endParaRPr lang="en-US" dirty="0"/>
          </a:p>
        </p:txBody>
      </p:sp>
      <p:sp>
        <p:nvSpPr>
          <p:cNvPr id="3" name="Content Placeholder 2"/>
          <p:cNvSpPr>
            <a:spLocks noGrp="1"/>
          </p:cNvSpPr>
          <p:nvPr>
            <p:ph idx="1"/>
          </p:nvPr>
        </p:nvSpPr>
        <p:spPr>
          <a:xfrm>
            <a:off x="339624" y="1828800"/>
            <a:ext cx="8446294" cy="4208930"/>
          </a:xfrm>
        </p:spPr>
        <p:txBody>
          <a:bodyPr/>
          <a:lstStyle/>
          <a:p>
            <a:pPr marL="466344" indent="283464">
              <a:buNone/>
            </a:pPr>
            <a:r>
              <a:rPr lang="en-US" sz="2400" dirty="0" smtClean="0"/>
              <a:t>If </a:t>
            </a:r>
            <a:r>
              <a:rPr lang="en-US" sz="2400" dirty="0" smtClean="0"/>
              <a:t>people say that Ceasefire and other programs that stop crime, will not succeed or can’t stop all murder. Also people don’t think Ceasefire or other programs can make better technology to stop murder easily. I would say that Ceasefire is working on stop crime and they will make technology that can hear sounds of gunfire and set hotspots that can stop murder. They are trying to stop all murder as their best as they can do it.</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Closing</a:t>
            </a:r>
            <a:r>
              <a:rPr lang="en-US" dirty="0" smtClean="0"/>
              <a:t>:</a:t>
            </a:r>
            <a:r>
              <a:rPr lang="en-US" dirty="0" smtClean="0"/>
              <a:t> </a:t>
            </a:r>
            <a:endParaRPr lang="en-US" dirty="0"/>
          </a:p>
        </p:txBody>
      </p:sp>
      <p:sp>
        <p:nvSpPr>
          <p:cNvPr id="3" name="Content Placeholder 2"/>
          <p:cNvSpPr>
            <a:spLocks noGrp="1"/>
          </p:cNvSpPr>
          <p:nvPr>
            <p:ph idx="1"/>
          </p:nvPr>
        </p:nvSpPr>
        <p:spPr>
          <a:xfrm>
            <a:off x="265793" y="1828800"/>
            <a:ext cx="8097158" cy="4208930"/>
          </a:xfrm>
        </p:spPr>
        <p:txBody>
          <a:bodyPr/>
          <a:lstStyle/>
          <a:p>
            <a:pPr marL="466344" indent="283464">
              <a:buNone/>
            </a:pPr>
            <a:r>
              <a:rPr lang="en-US" sz="2400" dirty="0" smtClean="0"/>
              <a:t>I hope you believe these programs and my responses are true, because police officers want our communities to stay safe and no crime.  It is their goal. If you do believe or not, police officers and Ceasefire are working on stopping crime and never give up their work.  They want no violation or crime in our community, only then they will stop working on crime. Thank you for listening to my presentation and hope you liked it and believe it.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Conclusion</a:t>
            </a:r>
            <a:r>
              <a:rPr lang="en-US" dirty="0" smtClean="0"/>
              <a:t>:</a:t>
            </a:r>
            <a:r>
              <a:rPr lang="en-US" dirty="0" smtClean="0"/>
              <a:t> (</a:t>
            </a:r>
            <a:r>
              <a:rPr lang="en-US" dirty="0" err="1" smtClean="0"/>
              <a:t>Easybib</a:t>
            </a:r>
            <a:r>
              <a:rPr lang="en-US" dirty="0" smtClean="0"/>
              <a:t>)</a:t>
            </a:r>
            <a:endParaRPr lang="en-US" dirty="0"/>
          </a:p>
        </p:txBody>
      </p:sp>
      <p:sp>
        <p:nvSpPr>
          <p:cNvPr id="3" name="Content Placeholder 2"/>
          <p:cNvSpPr>
            <a:spLocks noGrp="1"/>
          </p:cNvSpPr>
          <p:nvPr>
            <p:ph idx="1"/>
          </p:nvPr>
        </p:nvSpPr>
        <p:spPr>
          <a:xfrm>
            <a:off x="779463" y="1624506"/>
            <a:ext cx="7583487" cy="4829214"/>
          </a:xfrm>
        </p:spPr>
        <p:txBody>
          <a:bodyPr>
            <a:noAutofit/>
          </a:bodyPr>
          <a:lstStyle/>
          <a:p>
            <a:pPr>
              <a:buNone/>
            </a:pPr>
            <a:r>
              <a:rPr lang="en-US" sz="1600" dirty="0" smtClean="0"/>
              <a:t>     </a:t>
            </a:r>
            <a:r>
              <a:rPr lang="en-US" sz="1600" u="sng" dirty="0" smtClean="0"/>
              <a:t>Works Cited:</a:t>
            </a:r>
          </a:p>
          <a:p>
            <a:pPr>
              <a:spcBef>
                <a:spcPts val="0"/>
              </a:spcBef>
              <a:buNone/>
            </a:pPr>
            <a:r>
              <a:rPr lang="en-US" sz="1600" dirty="0" smtClean="0"/>
              <a:t>Gray, Madison. "How to Turn Around a Gang Member - TIME." </a:t>
            </a:r>
            <a:r>
              <a:rPr lang="en-US" sz="1600" i="1" dirty="0" smtClean="0"/>
              <a:t>Breaking News, Analysis, Politics, Blogs, News Photos, Video, Tech Reviews - </a:t>
            </a:r>
            <a:r>
              <a:rPr lang="en-US" sz="1600" i="1" dirty="0" err="1" smtClean="0"/>
              <a:t>TIME.com</a:t>
            </a:r>
            <a:r>
              <a:rPr lang="en-US" sz="1600" dirty="0" smtClean="0"/>
              <a:t>. 2 Sept. 2009. Web. 13 Sept. 2011.</a:t>
            </a:r>
            <a:r>
              <a:rPr lang="en-US" sz="1600" dirty="0" smtClean="0"/>
              <a:t> &lt;http</a:t>
            </a:r>
            <a:r>
              <a:rPr lang="en-US" sz="1600" dirty="0" smtClean="0"/>
              <a:t>://www.time.com/time/nation/article/0,8599,1919253,00.</a:t>
            </a:r>
            <a:r>
              <a:rPr lang="en-US" sz="1600" dirty="0" smtClean="0"/>
              <a:t>html&gt;.</a:t>
            </a:r>
          </a:p>
          <a:p>
            <a:pPr>
              <a:spcBef>
                <a:spcPts val="0"/>
              </a:spcBef>
              <a:buNone/>
            </a:pPr>
            <a:r>
              <a:rPr lang="en-US" sz="1600" dirty="0" smtClean="0"/>
              <a:t>Reynolds, Julia. "Trying to Get a Grip on Gang Violence, Salinas Embarks on Innovative Plan." </a:t>
            </a:r>
            <a:r>
              <a:rPr lang="en-US" sz="1600" i="1" dirty="0" smtClean="0"/>
              <a:t>Mercury News</a:t>
            </a:r>
            <a:r>
              <a:rPr lang="en-US" sz="1600" dirty="0" smtClean="0"/>
              <a:t>. Copyright @ 2011- San Jose Mercury News, 13 Sept. 2009. Web. 20 Sept. 2011. &lt;http://www.mercurnews.com/centralcoast/ci_13327638&gt;.</a:t>
            </a:r>
          </a:p>
          <a:p>
            <a:pPr>
              <a:spcBef>
                <a:spcPts val="0"/>
              </a:spcBef>
              <a:buNone/>
            </a:pPr>
            <a:r>
              <a:rPr lang="en-US" sz="1600" dirty="0" smtClean="0"/>
              <a:t>Shapiro</a:t>
            </a:r>
            <a:r>
              <a:rPr lang="en-US" sz="1600" dirty="0" smtClean="0"/>
              <a:t>, Paul. "Legis. Cooper Calls For </a:t>
            </a:r>
            <a:r>
              <a:rPr lang="en-US" sz="1600" dirty="0" err="1" smtClean="0"/>
              <a:t>Shotspots</a:t>
            </a:r>
            <a:r>
              <a:rPr lang="en-US" sz="1600" dirty="0" smtClean="0"/>
              <a:t> For Hotspots - Huntington, NY Patch." </a:t>
            </a:r>
            <a:r>
              <a:rPr lang="en-US" sz="1600" i="1" dirty="0" smtClean="0"/>
              <a:t>Huntington, NY Patch - News, Sports, Events, Businesses &amp; Deals</a:t>
            </a:r>
            <a:r>
              <a:rPr lang="en-US" sz="1600" dirty="0" smtClean="0"/>
              <a:t>. 30 Sept. 2010. Web. 12 Sept. 2011. &lt;</a:t>
            </a:r>
            <a:r>
              <a:rPr lang="en-US" sz="1600" dirty="0" err="1" smtClean="0"/>
              <a:t>http://huntington.patch.com/articles/legis-cooper-calls-for-shotspots-for-hotspots</a:t>
            </a:r>
            <a:r>
              <a:rPr lang="en-US" sz="1600" dirty="0" smtClean="0"/>
              <a:t>&gt;.</a:t>
            </a:r>
          </a:p>
          <a:p>
            <a:pPr>
              <a:spcBef>
                <a:spcPts val="0"/>
              </a:spcBef>
              <a:buNone/>
            </a:pPr>
            <a:r>
              <a:rPr lang="en-US" sz="1600" dirty="0" err="1" smtClean="0"/>
              <a:t>Sliter</a:t>
            </a:r>
            <a:r>
              <a:rPr lang="en-US" sz="1600" dirty="0" smtClean="0"/>
              <a:t>, Lauren. "Oakland’s Controversial Crime Prevention Measure Receives National Recognition." </a:t>
            </a:r>
            <a:r>
              <a:rPr lang="en-US" sz="1600" i="1" dirty="0" smtClean="0"/>
              <a:t>The </a:t>
            </a:r>
            <a:r>
              <a:rPr lang="en-US" sz="1600" i="1" dirty="0" err="1" smtClean="0"/>
              <a:t>Campanil</a:t>
            </a:r>
            <a:r>
              <a:rPr lang="en-US" sz="1600" i="1" dirty="0" smtClean="0"/>
              <a:t> | Keeping in Time with the Mills Community since 1917</a:t>
            </a:r>
            <a:r>
              <a:rPr lang="en-US" sz="1600" dirty="0" smtClean="0"/>
              <a:t>. 30 Sept. 2010. Web. 20 Sept. 2011. &lt;</a:t>
            </a:r>
            <a:r>
              <a:rPr lang="en-US" sz="1600" dirty="0" err="1" smtClean="0"/>
              <a:t>http://www.thecampanil.com/oaklands-crime-prevention-measure-receives-national-recognition</a:t>
            </a:r>
            <a:r>
              <a:rPr lang="en-US" sz="1600" dirty="0" smtClean="0"/>
              <a:t>&gt;. </a:t>
            </a: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923717" y="1"/>
            <a:ext cx="6220283" cy="3751131"/>
          </a:xfrm>
        </p:spPr>
        <p:txBody>
          <a:bodyPr/>
          <a:lstStyle/>
          <a:p>
            <a:r>
              <a:rPr lang="en-US" u="sng" dirty="0" smtClean="0"/>
              <a:t>Introduction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923" y="679339"/>
            <a:ext cx="7979028" cy="5358391"/>
          </a:xfrm>
        </p:spPr>
        <p:txBody>
          <a:bodyPr>
            <a:normAutofit/>
          </a:bodyPr>
          <a:lstStyle/>
          <a:p>
            <a:pPr marL="466344" indent="283464">
              <a:buFont typeface="Arial"/>
              <a:buChar char="•"/>
            </a:pPr>
            <a:r>
              <a:rPr lang="en-US" sz="2400" dirty="0" smtClean="0"/>
              <a:t>Do </a:t>
            </a:r>
            <a:r>
              <a:rPr lang="en-US" sz="2400" dirty="0"/>
              <a:t>you feel Cincinnati does a good job in </a:t>
            </a:r>
            <a:r>
              <a:rPr lang="en-US" sz="2400" dirty="0" smtClean="0"/>
              <a:t>fighting crime</a:t>
            </a:r>
            <a:r>
              <a:rPr lang="en-US" sz="2400" dirty="0"/>
              <a:t>?  In Oakland, a program exists in which homicides drop about 20% from 2007-2008 and reduction in gang’s group about 38% in first six months.  This is a program we might be able to bring to Cincinnati.</a:t>
            </a:r>
            <a:r>
              <a:rPr lang="en-US" sz="2400" dirty="0" smtClean="0"/>
              <a:t> </a:t>
            </a:r>
          </a:p>
          <a:p>
            <a:pPr marL="466344" indent="283464">
              <a:buFont typeface="Arial"/>
              <a:buChar char="•"/>
            </a:pPr>
            <a:r>
              <a:rPr lang="en-US" sz="2400" dirty="0" smtClean="0"/>
              <a:t>Do </a:t>
            </a:r>
            <a:r>
              <a:rPr lang="en-US" sz="2400" dirty="0"/>
              <a:t>you think Cincinnati will lay off then rehire police officers like Oakland did? Oakland wanted police officers who had been laid off to come back to work again with them. Cincinnati doesn’t want to lay off police officers because they need protection from crime.</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Research</a:t>
            </a:r>
            <a:endParaRPr lang="en-US" u="sng" dirty="0"/>
          </a:p>
        </p:txBody>
      </p:sp>
      <p:sp>
        <p:nvSpPr>
          <p:cNvPr id="3" name="Content Placeholder 2"/>
          <p:cNvSpPr>
            <a:spLocks noGrp="1"/>
          </p:cNvSpPr>
          <p:nvPr>
            <p:ph idx="1"/>
          </p:nvPr>
        </p:nvSpPr>
        <p:spPr/>
        <p:txBody>
          <a:bodyPr>
            <a:noAutofit/>
          </a:bodyPr>
          <a:lstStyle/>
          <a:p>
            <a:r>
              <a:rPr lang="en-US" sz="1600" dirty="0" smtClean="0"/>
              <a:t>1. Agencies </a:t>
            </a:r>
            <a:r>
              <a:rPr lang="en-US" sz="1600" dirty="0"/>
              <a:t>create more tactical response and crime prevention strategies to make communities safe.</a:t>
            </a:r>
          </a:p>
          <a:p>
            <a:r>
              <a:rPr lang="en-US" sz="1600" dirty="0"/>
              <a:t>2. Law enforcement agencies who active </a:t>
            </a:r>
            <a:r>
              <a:rPr lang="en-US" sz="1600" dirty="0" err="1"/>
              <a:t>ShotSpotter</a:t>
            </a:r>
            <a:r>
              <a:rPr lang="en-US" sz="1600" dirty="0"/>
              <a:t> Gunshot Location System to give them on gun crime by firearms and violent crime alerts.</a:t>
            </a:r>
          </a:p>
          <a:p>
            <a:r>
              <a:rPr lang="en-US" sz="1600" dirty="0"/>
              <a:t>3.They have many different dramatic in our areas by </a:t>
            </a:r>
            <a:r>
              <a:rPr lang="en-US" sz="1600" dirty="0" err="1"/>
              <a:t>ShotSpotter’s</a:t>
            </a:r>
            <a:r>
              <a:rPr lang="en-US" sz="1600" dirty="0"/>
              <a:t> system.</a:t>
            </a:r>
          </a:p>
          <a:p>
            <a:r>
              <a:rPr lang="en-US" sz="1600" dirty="0"/>
              <a:t>4.Police Department study feasibility of implementing </a:t>
            </a:r>
            <a:r>
              <a:rPr lang="en-US" sz="1600" dirty="0" err="1"/>
              <a:t>ShotSpotter</a:t>
            </a:r>
            <a:r>
              <a:rPr lang="en-US" sz="1600" dirty="0"/>
              <a:t> about gun violence.</a:t>
            </a:r>
          </a:p>
          <a:p>
            <a:r>
              <a:rPr lang="en-US" sz="1600" dirty="0"/>
              <a:t>5.They don’t use word “gang” as issue of behavior.</a:t>
            </a:r>
          </a:p>
          <a:p>
            <a:r>
              <a:rPr lang="en-US" sz="1600" dirty="0"/>
              <a:t>6.They like to tell that trust people in community who know this gang would convince felons to put down guns</a:t>
            </a:r>
            <a:r>
              <a:rPr lang="en-US" sz="1600" dirty="0" smtClean="0"/>
              <a:t>.</a:t>
            </a: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423305"/>
            <a:ext cx="7583487" cy="6128719"/>
          </a:xfrm>
        </p:spPr>
        <p:txBody>
          <a:bodyPr>
            <a:normAutofit fontScale="92500" lnSpcReduction="10000"/>
          </a:bodyPr>
          <a:lstStyle/>
          <a:p>
            <a:r>
              <a:rPr lang="en-US" sz="1730" dirty="0" smtClean="0"/>
              <a:t>7. Governor slashed spending funding also loss 159 staff jobs.</a:t>
            </a:r>
          </a:p>
          <a:p>
            <a:r>
              <a:rPr lang="en-US" sz="1730" dirty="0" smtClean="0"/>
              <a:t>8. Police Superintendant said that don’t want to toss gang in jail because they have gang groups out of places.</a:t>
            </a:r>
          </a:p>
          <a:p>
            <a:r>
              <a:rPr lang="en-US" sz="1730" dirty="0" smtClean="0"/>
              <a:t>9. They like to tell that trust people in community who know this gang would convince felons to put down guns.</a:t>
            </a:r>
          </a:p>
          <a:p>
            <a:r>
              <a:rPr lang="en-US" sz="1730" dirty="0" smtClean="0"/>
              <a:t>10. Oakland’s city allowed police to force to decline as retirement to save money without police academies.</a:t>
            </a:r>
          </a:p>
          <a:p>
            <a:r>
              <a:rPr lang="en-US" sz="1730" dirty="0" smtClean="0"/>
              <a:t> 11. The city needs neighborhood police officers back on the job because city needs more police officers to stop crime.</a:t>
            </a:r>
          </a:p>
          <a:p>
            <a:r>
              <a:rPr lang="en-US" sz="1730" dirty="0" smtClean="0"/>
              <a:t>12. Oakland’s city like to copy from Chicago that made ceasefire model because it provide youth with alternatives to gang behavior and increase awareness about dangers of youth violence.</a:t>
            </a:r>
          </a:p>
          <a:p>
            <a:r>
              <a:rPr lang="en-US" sz="1730" dirty="0" smtClean="0"/>
              <a:t>13. Most men are hard-core gang members it means they are not scared of polices and easy to beat small groups.</a:t>
            </a:r>
          </a:p>
          <a:p>
            <a:r>
              <a:rPr lang="en-US" sz="1730" dirty="0" smtClean="0"/>
              <a:t>14. They hope that gang to listen officer says that we care about you and care about your community.</a:t>
            </a:r>
          </a:p>
          <a:p>
            <a:r>
              <a:rPr lang="en-US" sz="1730" dirty="0" smtClean="0"/>
              <a:t>15. Contreras hopes that Ceasefire will bring new focus to solve also its escalating gang murder counts. </a:t>
            </a:r>
          </a:p>
          <a:p>
            <a:endParaRPr lang="en-US"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Collaboratio</a:t>
            </a:r>
            <a:r>
              <a:rPr lang="en-US" u="sng" dirty="0"/>
              <a:t>n</a:t>
            </a:r>
          </a:p>
        </p:txBody>
      </p:sp>
      <p:sp>
        <p:nvSpPr>
          <p:cNvPr id="3" name="Content Placeholder 2"/>
          <p:cNvSpPr>
            <a:spLocks noGrp="1"/>
          </p:cNvSpPr>
          <p:nvPr>
            <p:ph idx="1"/>
          </p:nvPr>
        </p:nvSpPr>
        <p:spPr>
          <a:xfrm>
            <a:off x="295325" y="1828800"/>
            <a:ext cx="8067625" cy="4208930"/>
          </a:xfrm>
        </p:spPr>
        <p:txBody>
          <a:bodyPr>
            <a:normAutofit/>
          </a:bodyPr>
          <a:lstStyle/>
          <a:p>
            <a:pPr marL="466344" indent="283464">
              <a:buNone/>
            </a:pPr>
            <a:r>
              <a:rPr lang="en-US" dirty="0" smtClean="0"/>
              <a:t>Police </a:t>
            </a:r>
            <a:r>
              <a:rPr lang="en-US" dirty="0"/>
              <a:t>officers want to keep reducing crime instances. People are more likely to be at risk of criminal involvement if these officers didn’t work on reducing crime. Ceasefire has proven to be a more effective crime-reducing program than other programs. One of expert says that they understand that police officer efforts to catch criminals, but they are not easy to catch. One of expert says that he is happy when they set Hot Spots, a technology that made catching criminals faster than call 911.</a:t>
            </a:r>
            <a:r>
              <a:rPr lang="en-US" dirty="0" smtClean="0"/>
              <a: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191987"/>
            <a:ext cx="7583487" cy="1044388"/>
          </a:xfrm>
        </p:spPr>
        <p:txBody>
          <a:bodyPr/>
          <a:lstStyle/>
          <a:p>
            <a:r>
              <a:rPr lang="en-US" u="sng" dirty="0" smtClean="0"/>
              <a:t>My Plan</a:t>
            </a:r>
            <a:endParaRPr lang="en-US" u="sng" dirty="0"/>
          </a:p>
        </p:txBody>
      </p:sp>
      <p:sp>
        <p:nvSpPr>
          <p:cNvPr id="3" name="Content Placeholder 2"/>
          <p:cNvSpPr>
            <a:spLocks noGrp="1"/>
          </p:cNvSpPr>
          <p:nvPr>
            <p:ph idx="1"/>
          </p:nvPr>
        </p:nvSpPr>
        <p:spPr>
          <a:xfrm>
            <a:off x="206727" y="1221607"/>
            <a:ext cx="8357698" cy="5039581"/>
          </a:xfrm>
        </p:spPr>
        <p:txBody>
          <a:bodyPr>
            <a:noAutofit/>
          </a:bodyPr>
          <a:lstStyle/>
          <a:p>
            <a:pPr marL="466344" indent="283464">
              <a:buNone/>
            </a:pPr>
            <a:r>
              <a:rPr lang="en-US" sz="1800" dirty="0" err="1" smtClean="0"/>
              <a:t>ShotSpotter</a:t>
            </a:r>
            <a:r>
              <a:rPr lang="en-US" sz="1800" dirty="0" smtClean="0"/>
              <a:t> </a:t>
            </a:r>
            <a:r>
              <a:rPr lang="en-US" sz="1800" dirty="0"/>
              <a:t>is very good for stopping crime, because </a:t>
            </a:r>
            <a:r>
              <a:rPr lang="en-US" sz="1800" dirty="0" err="1"/>
              <a:t>ShotSpotter</a:t>
            </a:r>
            <a:r>
              <a:rPr lang="en-US" sz="1800" dirty="0"/>
              <a:t> set up technology to find crimes easily and to catch sounds of gunfire that can hear easily. In Cincinnati, They would get </a:t>
            </a:r>
            <a:r>
              <a:rPr lang="en-US" sz="1800" dirty="0" err="1"/>
              <a:t>ShotSpotter</a:t>
            </a:r>
            <a:r>
              <a:rPr lang="en-US" sz="1800" dirty="0"/>
              <a:t> because I think </a:t>
            </a:r>
            <a:r>
              <a:rPr lang="en-US" sz="1800" dirty="0" err="1"/>
              <a:t>ShotSpotter</a:t>
            </a:r>
            <a:r>
              <a:rPr lang="en-US" sz="1800" dirty="0"/>
              <a:t> can make our community better than before ever. They can make our community better and want people “to feel free and feel that no crime here.” We have had arrests as a result of the </a:t>
            </a:r>
            <a:r>
              <a:rPr lang="en-US" sz="1800" dirty="0" err="1"/>
              <a:t>ShotSpotter</a:t>
            </a:r>
            <a:r>
              <a:rPr lang="en-US" sz="1800" dirty="0"/>
              <a:t> system, recoveries of weapons and have had some instances where we were able to get medical attention to victims before a 911 call had been received by NCPD Communications Bureau from Nassau County that </a:t>
            </a:r>
            <a:r>
              <a:rPr lang="en-US" sz="1800" dirty="0" err="1"/>
              <a:t>ShotSpotter</a:t>
            </a:r>
            <a:r>
              <a:rPr lang="en-US" sz="1800" dirty="0"/>
              <a:t> help to reduce crime and Cincinnati use these program too. Legislator Cooper's bill gives the Suffolk County Police Department 60 days to study the feasibility of implementing </a:t>
            </a:r>
            <a:r>
              <a:rPr lang="en-US" sz="1800" dirty="0" err="1"/>
              <a:t>ShotSpotter</a:t>
            </a:r>
            <a:r>
              <a:rPr lang="en-US" sz="1800" dirty="0"/>
              <a:t> and to determine which communities would most benefit from this proprietary acoustic surveillance technology system. First responders and law enforcement agencies around the world are actively utilizing the </a:t>
            </a:r>
            <a:r>
              <a:rPr lang="en-US" sz="1800" dirty="0" err="1"/>
              <a:t>ShotSpotter</a:t>
            </a:r>
            <a:r>
              <a:rPr lang="en-US" sz="1800" dirty="0"/>
              <a:t> Gunshot Location System to give them an edge on gun crime by having otherwise unavailable firearms, violent crime alerts, and activity data. Gun seizures in the target area rose by 60%, and gun crimes dropped by 49%.</a:t>
            </a: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My Plan Parts 2</a:t>
            </a:r>
            <a:endParaRPr lang="en-US" u="sng" dirty="0"/>
          </a:p>
        </p:txBody>
      </p:sp>
      <p:sp>
        <p:nvSpPr>
          <p:cNvPr id="3" name="Content Placeholder 2"/>
          <p:cNvSpPr>
            <a:spLocks noGrp="1"/>
          </p:cNvSpPr>
          <p:nvPr>
            <p:ph idx="1"/>
          </p:nvPr>
        </p:nvSpPr>
        <p:spPr>
          <a:xfrm>
            <a:off x="779463" y="1624505"/>
            <a:ext cx="7583487" cy="4666763"/>
          </a:xfrm>
        </p:spPr>
        <p:txBody>
          <a:bodyPr>
            <a:noAutofit/>
          </a:bodyPr>
          <a:lstStyle/>
          <a:p>
            <a:r>
              <a:rPr lang="en-US" sz="1800" dirty="0" smtClean="0"/>
              <a:t>1) What </a:t>
            </a:r>
            <a:r>
              <a:rPr lang="en-US" sz="1800" dirty="0" smtClean="0"/>
              <a:t>group of people are you helping?</a:t>
            </a:r>
            <a:r>
              <a:rPr lang="en-US" sz="1800" dirty="0" smtClean="0"/>
              <a:t> </a:t>
            </a:r>
          </a:p>
          <a:p>
            <a:pPr>
              <a:buNone/>
            </a:pPr>
            <a:r>
              <a:rPr lang="en-US" sz="1800" dirty="0" smtClean="0"/>
              <a:t>    </a:t>
            </a:r>
            <a:r>
              <a:rPr lang="en-US" sz="1800" u="sng" dirty="0" smtClean="0"/>
              <a:t>Ceasefire </a:t>
            </a:r>
            <a:r>
              <a:rPr lang="en-US" sz="1800" u="sng" dirty="0" smtClean="0"/>
              <a:t>stops murder in Mt. Airy.</a:t>
            </a:r>
            <a:endParaRPr lang="en-US" sz="1800" dirty="0" smtClean="0"/>
          </a:p>
          <a:p>
            <a:r>
              <a:rPr lang="en-US" sz="1800" dirty="0" smtClean="0"/>
              <a:t>2) How many clients will be included? </a:t>
            </a:r>
            <a:endParaRPr lang="en-US" sz="1800" dirty="0" smtClean="0"/>
          </a:p>
          <a:p>
            <a:pPr>
              <a:buNone/>
            </a:pPr>
            <a:r>
              <a:rPr lang="en-US" sz="1800" dirty="0" smtClean="0"/>
              <a:t>   </a:t>
            </a:r>
            <a:r>
              <a:rPr lang="en-US" sz="1800" u="sng" dirty="0" smtClean="0"/>
              <a:t> About </a:t>
            </a:r>
            <a:r>
              <a:rPr lang="en-US" sz="1800" u="sng" dirty="0" smtClean="0"/>
              <a:t>20 clients to work together how to stop murder.</a:t>
            </a:r>
            <a:endParaRPr lang="en-US" sz="1800" dirty="0" smtClean="0"/>
          </a:p>
          <a:p>
            <a:r>
              <a:rPr lang="en-US" sz="1800" dirty="0" smtClean="0"/>
              <a:t>3) What is this program trying to accomplish? Where will your program focus upon? </a:t>
            </a:r>
            <a:r>
              <a:rPr lang="en-US" sz="1800" dirty="0" smtClean="0"/>
              <a:t> </a:t>
            </a:r>
          </a:p>
          <a:p>
            <a:pPr>
              <a:buNone/>
            </a:pPr>
            <a:r>
              <a:rPr lang="en-US" sz="1800" dirty="0" smtClean="0"/>
              <a:t>    </a:t>
            </a:r>
            <a:r>
              <a:rPr lang="en-US" sz="1800" u="sng" dirty="0" smtClean="0"/>
              <a:t>They </a:t>
            </a:r>
            <a:r>
              <a:rPr lang="en-US" sz="1800" u="sng" dirty="0" smtClean="0"/>
              <a:t>like to tell police officers about crime and make technology system that can stop murder easily in Mt. Airy.</a:t>
            </a:r>
            <a:endParaRPr lang="en-US" sz="1800" dirty="0" smtClean="0"/>
          </a:p>
          <a:p>
            <a:r>
              <a:rPr lang="en-US" sz="1800" dirty="0" smtClean="0"/>
              <a:t>4) How many people will I need to employ and in what positions? </a:t>
            </a:r>
            <a:endParaRPr lang="en-US" sz="1800" dirty="0" smtClean="0"/>
          </a:p>
          <a:p>
            <a:pPr>
              <a:buNone/>
            </a:pPr>
            <a:r>
              <a:rPr lang="en-US" sz="1800" dirty="0" smtClean="0"/>
              <a:t>    </a:t>
            </a:r>
            <a:r>
              <a:rPr lang="en-US" sz="1800" u="sng" dirty="0" smtClean="0"/>
              <a:t>I </a:t>
            </a:r>
            <a:r>
              <a:rPr lang="en-US" sz="1800" u="sng" dirty="0" smtClean="0"/>
              <a:t>need to employ 100 people in police officers</a:t>
            </a: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9463" y="472583"/>
            <a:ext cx="7583487" cy="5951599"/>
          </a:xfrm>
        </p:spPr>
        <p:txBody>
          <a:bodyPr>
            <a:normAutofit/>
          </a:bodyPr>
          <a:lstStyle/>
          <a:p>
            <a:r>
              <a:rPr lang="en-US" sz="1800" dirty="0" smtClean="0"/>
              <a:t>5) What other resources do I need? (Buildings, land, supplies, security, etc.) </a:t>
            </a:r>
            <a:endParaRPr lang="en-US" sz="1800" dirty="0" smtClean="0"/>
          </a:p>
          <a:p>
            <a:pPr>
              <a:buNone/>
            </a:pPr>
            <a:r>
              <a:rPr lang="en-US" sz="1800" dirty="0" smtClean="0"/>
              <a:t>    </a:t>
            </a:r>
            <a:r>
              <a:rPr lang="en-US" sz="1800" u="sng" dirty="0" smtClean="0"/>
              <a:t>I need other resources are Law </a:t>
            </a:r>
            <a:r>
              <a:rPr lang="en-US" sz="1800" u="sng" dirty="0" smtClean="0"/>
              <a:t>enforcement, Police Department,</a:t>
            </a:r>
            <a:r>
              <a:rPr lang="en-US" sz="1800" u="sng" dirty="0" smtClean="0"/>
              <a:t> and Private Investigation.</a:t>
            </a:r>
            <a:endParaRPr lang="en-US" sz="1800" dirty="0" smtClean="0"/>
          </a:p>
          <a:p>
            <a:r>
              <a:rPr lang="en-US" sz="1800" dirty="0" smtClean="0"/>
              <a:t>6) What are my costs and for how long? (Salaries, rents, services, supplies etc.)</a:t>
            </a:r>
            <a:endParaRPr lang="en-US" sz="1800" dirty="0" smtClean="0"/>
          </a:p>
          <a:p>
            <a:pPr>
              <a:buNone/>
            </a:pPr>
            <a:r>
              <a:rPr lang="en-US" sz="1800" dirty="0" smtClean="0"/>
              <a:t>    </a:t>
            </a:r>
            <a:r>
              <a:rPr lang="en-US" sz="1800" u="sng" dirty="0" smtClean="0"/>
              <a:t>$</a:t>
            </a:r>
            <a:r>
              <a:rPr lang="en-US" sz="1800" u="sng" dirty="0" smtClean="0"/>
              <a:t>250,000 is important for our crime fighting efforts for annually.</a:t>
            </a:r>
            <a:endParaRPr lang="en-US" sz="1800" u="sng" dirty="0" smtClean="0"/>
          </a:p>
          <a:p>
            <a:r>
              <a:rPr lang="en-US" sz="1800" dirty="0" smtClean="0"/>
              <a:t>7) Where does this funding come from?  </a:t>
            </a:r>
            <a:endParaRPr lang="en-US" sz="1800" dirty="0" smtClean="0"/>
          </a:p>
          <a:p>
            <a:pPr>
              <a:buNone/>
            </a:pPr>
            <a:r>
              <a:rPr lang="en-US" sz="1800" dirty="0" smtClean="0"/>
              <a:t>    </a:t>
            </a:r>
            <a:r>
              <a:rPr lang="en-US" sz="1800" u="sng" dirty="0" smtClean="0"/>
              <a:t>This funding come from </a:t>
            </a:r>
            <a:r>
              <a:rPr lang="en-US" sz="1800" u="sng" dirty="0" err="1" smtClean="0"/>
              <a:t>ShotSpotter</a:t>
            </a:r>
            <a:r>
              <a:rPr lang="en-US" sz="1800" u="sng" dirty="0" smtClean="0"/>
              <a:t> System </a:t>
            </a:r>
            <a:r>
              <a:rPr lang="en-US" sz="2000" u="sng" dirty="0" smtClean="0">
                <a:latin typeface="Times New Roman"/>
              </a:rPr>
              <a:t>&amp;</a:t>
            </a:r>
            <a:r>
              <a:rPr lang="en-US" sz="1800" u="sng" dirty="0" smtClean="0"/>
              <a:t> </a:t>
            </a:r>
            <a:r>
              <a:rPr lang="en-US" sz="1800" u="sng" dirty="0" smtClean="0"/>
              <a:t>Federal </a:t>
            </a:r>
            <a:r>
              <a:rPr lang="en-US" sz="1800" u="sng" dirty="0" smtClean="0"/>
              <a:t>government.</a:t>
            </a:r>
            <a:endParaRPr lang="en-US" sz="1800" dirty="0" smtClean="0"/>
          </a:p>
          <a:p>
            <a:pPr lvl="0"/>
            <a:r>
              <a:rPr lang="en-US" sz="1800" dirty="0" smtClean="0"/>
              <a:t>8) What </a:t>
            </a:r>
            <a:r>
              <a:rPr lang="en-US" sz="1800" dirty="0" smtClean="0"/>
              <a:t>am I calling this program? </a:t>
            </a:r>
            <a:endParaRPr lang="en-US" sz="1800" dirty="0" smtClean="0"/>
          </a:p>
          <a:p>
            <a:pPr>
              <a:buNone/>
            </a:pPr>
            <a:r>
              <a:rPr lang="en-US" sz="1800" dirty="0" smtClean="0"/>
              <a:t>    </a:t>
            </a:r>
            <a:r>
              <a:rPr lang="en-US" sz="1800" u="sng" dirty="0" smtClean="0"/>
              <a:t>I am calling this program Crime Investigation.</a:t>
            </a:r>
            <a:endParaRPr lang="en-US" sz="1800" u="sng"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70</TotalTime>
  <Words>1390</Words>
  <Application>Microsoft Macintosh PowerPoint</Application>
  <PresentationFormat>On-screen Show (4:3)</PresentationFormat>
  <Paragraphs>54</Paragraphs>
  <Slides>12</Slides>
  <Notes>1</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Revolution</vt:lpstr>
      <vt:lpstr>Crime Investigation</vt:lpstr>
      <vt:lpstr>Introduction</vt:lpstr>
      <vt:lpstr>Slide 3</vt:lpstr>
      <vt:lpstr>Research</vt:lpstr>
      <vt:lpstr>Slide 5</vt:lpstr>
      <vt:lpstr>Collaboration</vt:lpstr>
      <vt:lpstr>My Plan</vt:lpstr>
      <vt:lpstr>My Plan Parts 2</vt:lpstr>
      <vt:lpstr>Slide 9</vt:lpstr>
      <vt:lpstr>Counter-arguments:</vt:lpstr>
      <vt:lpstr>Closing: </vt:lpstr>
      <vt:lpstr>Conclusion: (Easybib)</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Investigation</dc:title>
  <dc:creator>admin</dc:creator>
  <cp:lastModifiedBy>admin</cp:lastModifiedBy>
  <cp:revision>2</cp:revision>
  <dcterms:created xsi:type="dcterms:W3CDTF">2011-10-07T13:33:27Z</dcterms:created>
  <dcterms:modified xsi:type="dcterms:W3CDTF">2011-10-07T14:16:27Z</dcterms:modified>
</cp:coreProperties>
</file>